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BD3B52-3AB7-44DB-A2C8-364FE851C897}">
  <a:tblStyle styleId="{DBBD3B52-3AB7-44DB-A2C8-364FE851C897}"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Hi Everyone ,</a:t>
            </a:r>
          </a:p>
          <a:p>
            <a:pPr indent="0" lvl="0" marL="0" rtl="0">
              <a:spcBef>
                <a:spcPts val="0"/>
              </a:spcBef>
              <a:buNone/>
            </a:pPr>
            <a:r>
              <a:rPr lang="en"/>
              <a:t>We are BASS &amp; V</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000">
                <a:solidFill>
                  <a:srgbClr val="333333"/>
                </a:solidFill>
                <a:highlight>
                  <a:srgbClr val="FFFFFF"/>
                </a:highlight>
              </a:rPr>
              <a:t>Professors are able to add assignments for specific TA’s and the required hours for each assignment. New assignments are saved to the database by course ID. Newly added assignments show up for TA’s in their upcoming assignments but TA’s cannot add new assignments, they can only edit the number of hours worked.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My name is Salem, and my team members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Please enjoy a short introduction video to our product. Then we’ll get into the deta</a:t>
            </a:r>
            <a:r>
              <a:rPr lang="en"/>
              <a:t>ils in a moment.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So our application is called TA&amp;Co. As it is designed for communication between Professors and Teaching Assistants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It is built using HTML/CSS, JavaScript and BootStrap  in the FrontEnd and Python and Django in the backend.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As we know each professor can teach many classes and each TA can be part of more than one class. Our Application supports two kinds of Users: TAs and professors each with a different view. Here we can see the professor’s view dashboard with the general information about the classes. On the left side we have a sidebar with the classes. As you can see this is a pretty simple UI to use for everyone. </a:t>
            </a:r>
          </a:p>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Displays Courses the current user is a part of.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When we click on each course we get this view of the course detail. Here we can see the professor’s name that is teaching this course with a short description of the class, course TAs and the assignments for each TA with the assigned hours as well as the upcoming assignments. Each professor will be able to add a task for TAs and any time something is changes it will appear as an update at the bottom of the page.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sp>
        <p:nvSpPr>
          <p:cNvPr id="268" name="Shape 268"/>
          <p:cNvSpPr txBox="1"/>
          <p:nvPr>
            <p:ph type="title"/>
          </p:nvPr>
        </p:nvSpPr>
        <p:spPr>
          <a:xfrm>
            <a:off x="1388625" y="772725"/>
            <a:ext cx="6366900" cy="1863300"/>
          </a:xfrm>
          <a:prstGeom prst="rect">
            <a:avLst/>
          </a:prstGeom>
        </p:spPr>
        <p:txBody>
          <a:bodyPr anchorCtr="0" anchor="ctr" bIns="91425" lIns="91425" rIns="91425" wrap="square" tIns="91425"/>
          <a:lstStyle>
            <a:lvl1pPr lvl="0" algn="ctr">
              <a:spcBef>
                <a:spcPts val="0"/>
              </a:spcBef>
              <a:buClr>
                <a:schemeClr val="lt1"/>
              </a:buClr>
              <a:buSzPts val="8000"/>
              <a:buNone/>
              <a:defRPr sz="8000">
                <a:solidFill>
                  <a:schemeClr val="lt1"/>
                </a:solidFill>
              </a:defRPr>
            </a:lvl1pPr>
            <a:lvl2pPr lvl="1" algn="ctr">
              <a:spcBef>
                <a:spcPts val="0"/>
              </a:spcBef>
              <a:buClr>
                <a:schemeClr val="lt1"/>
              </a:buClr>
              <a:buSzPts val="8000"/>
              <a:buNone/>
              <a:defRPr sz="8000">
                <a:solidFill>
                  <a:schemeClr val="lt1"/>
                </a:solidFill>
              </a:defRPr>
            </a:lvl2pPr>
            <a:lvl3pPr lvl="2" algn="ctr">
              <a:spcBef>
                <a:spcPts val="0"/>
              </a:spcBef>
              <a:buClr>
                <a:schemeClr val="lt1"/>
              </a:buClr>
              <a:buSzPts val="8000"/>
              <a:buNone/>
              <a:defRPr sz="8000">
                <a:solidFill>
                  <a:schemeClr val="lt1"/>
                </a:solidFill>
              </a:defRPr>
            </a:lvl3pPr>
            <a:lvl4pPr lvl="3" algn="ctr">
              <a:spcBef>
                <a:spcPts val="0"/>
              </a:spcBef>
              <a:buClr>
                <a:schemeClr val="lt1"/>
              </a:buClr>
              <a:buSzPts val="8000"/>
              <a:buNone/>
              <a:defRPr sz="8000">
                <a:solidFill>
                  <a:schemeClr val="lt1"/>
                </a:solidFill>
              </a:defRPr>
            </a:lvl4pPr>
            <a:lvl5pPr lvl="4" algn="ctr">
              <a:spcBef>
                <a:spcPts val="0"/>
              </a:spcBef>
              <a:buClr>
                <a:schemeClr val="lt1"/>
              </a:buClr>
              <a:buSzPts val="8000"/>
              <a:buNone/>
              <a:defRPr sz="8000">
                <a:solidFill>
                  <a:schemeClr val="lt1"/>
                </a:solidFill>
              </a:defRPr>
            </a:lvl5pPr>
            <a:lvl6pPr lvl="5" algn="ctr">
              <a:spcBef>
                <a:spcPts val="0"/>
              </a:spcBef>
              <a:buClr>
                <a:schemeClr val="lt1"/>
              </a:buClr>
              <a:buSzPts val="8000"/>
              <a:buNone/>
              <a:defRPr sz="8000">
                <a:solidFill>
                  <a:schemeClr val="lt1"/>
                </a:solidFill>
              </a:defRPr>
            </a:lvl6pPr>
            <a:lvl7pPr lvl="6" algn="ctr">
              <a:spcBef>
                <a:spcPts val="0"/>
              </a:spcBef>
              <a:buClr>
                <a:schemeClr val="lt1"/>
              </a:buClr>
              <a:buSzPts val="8000"/>
              <a:buNone/>
              <a:defRPr sz="8000">
                <a:solidFill>
                  <a:schemeClr val="lt1"/>
                </a:solidFill>
              </a:defRPr>
            </a:lvl7pPr>
            <a:lvl8pPr lvl="7" algn="ctr">
              <a:spcBef>
                <a:spcPts val="0"/>
              </a:spcBef>
              <a:buClr>
                <a:schemeClr val="lt1"/>
              </a:buClr>
              <a:buSzPts val="8000"/>
              <a:buNone/>
              <a:defRPr sz="8000">
                <a:solidFill>
                  <a:schemeClr val="lt1"/>
                </a:solidFill>
              </a:defRPr>
            </a:lvl8pPr>
            <a:lvl9pPr lvl="8" algn="ctr">
              <a:spcBef>
                <a:spcPts val="0"/>
              </a:spcBef>
              <a:buClr>
                <a:schemeClr val="lt1"/>
              </a:buClr>
              <a:buSzPts val="8000"/>
              <a:buNone/>
              <a:defRPr sz="8000">
                <a:solidFill>
                  <a:schemeClr val="lt1"/>
                </a:solidFill>
              </a:defRPr>
            </a:lvl9pPr>
          </a:lstStyle>
          <a:p/>
        </p:txBody>
      </p:sp>
      <p:sp>
        <p:nvSpPr>
          <p:cNvPr id="269" name="Shape 269"/>
          <p:cNvSpPr txBox="1"/>
          <p:nvPr>
            <p:ph idx="1" type="body"/>
          </p:nvPr>
        </p:nvSpPr>
        <p:spPr>
          <a:xfrm>
            <a:off x="1388625" y="2712300"/>
            <a:ext cx="6366900" cy="1111200"/>
          </a:xfrm>
          <a:prstGeom prst="rect">
            <a:avLst/>
          </a:prstGeom>
        </p:spPr>
        <p:txBody>
          <a:bodyPr anchorCtr="0" anchor="t" bIns="91425" lIns="91425" rIns="91425" wrap="square" tIns="91425"/>
          <a:lstStyle>
            <a:lvl1pPr lvl="0" algn="ctr">
              <a:spcBef>
                <a:spcPts val="0"/>
              </a:spcBef>
              <a:buClr>
                <a:schemeClr val="lt1"/>
              </a:buClr>
              <a:buSzPts val="1300"/>
              <a:buChar char="●"/>
              <a:defRPr>
                <a:solidFill>
                  <a:schemeClr val="lt1"/>
                </a:solidFill>
              </a:defRPr>
            </a:lvl1pPr>
            <a:lvl2pPr lvl="1" algn="ctr">
              <a:spcBef>
                <a:spcPts val="0"/>
              </a:spcBef>
              <a:buClr>
                <a:schemeClr val="lt1"/>
              </a:buClr>
              <a:buSzPts val="1100"/>
              <a:buChar char="○"/>
              <a:defRPr>
                <a:solidFill>
                  <a:schemeClr val="lt1"/>
                </a:solidFill>
              </a:defRPr>
            </a:lvl2pPr>
            <a:lvl3pPr lvl="2" algn="ctr">
              <a:spcBef>
                <a:spcPts val="0"/>
              </a:spcBef>
              <a:buClr>
                <a:schemeClr val="lt1"/>
              </a:buClr>
              <a:buSzPts val="1100"/>
              <a:buChar char="■"/>
              <a:defRPr>
                <a:solidFill>
                  <a:schemeClr val="lt1"/>
                </a:solidFill>
              </a:defRPr>
            </a:lvl3pPr>
            <a:lvl4pPr lvl="3" algn="ctr">
              <a:spcBef>
                <a:spcPts val="0"/>
              </a:spcBef>
              <a:buClr>
                <a:schemeClr val="lt1"/>
              </a:buClr>
              <a:buSzPts val="1100"/>
              <a:buChar char="●"/>
              <a:defRPr>
                <a:solidFill>
                  <a:schemeClr val="lt1"/>
                </a:solidFill>
              </a:defRPr>
            </a:lvl4pPr>
            <a:lvl5pPr lvl="4" algn="ctr">
              <a:spcBef>
                <a:spcPts val="0"/>
              </a:spcBef>
              <a:buClr>
                <a:schemeClr val="lt1"/>
              </a:buClr>
              <a:buSzPts val="1100"/>
              <a:buChar char="○"/>
              <a:defRPr>
                <a:solidFill>
                  <a:schemeClr val="lt1"/>
                </a:solidFill>
              </a:defRPr>
            </a:lvl5pPr>
            <a:lvl6pPr lvl="5" algn="ctr">
              <a:spcBef>
                <a:spcPts val="0"/>
              </a:spcBef>
              <a:buClr>
                <a:schemeClr val="lt1"/>
              </a:buClr>
              <a:buSzPts val="1100"/>
              <a:buChar char="■"/>
              <a:defRPr>
                <a:solidFill>
                  <a:schemeClr val="lt1"/>
                </a:solidFill>
              </a:defRPr>
            </a:lvl6pPr>
            <a:lvl7pPr lvl="6" algn="ctr">
              <a:spcBef>
                <a:spcPts val="0"/>
              </a:spcBef>
              <a:buClr>
                <a:schemeClr val="lt1"/>
              </a:buClr>
              <a:buSzPts val="1100"/>
              <a:buChar char="●"/>
              <a:defRPr>
                <a:solidFill>
                  <a:schemeClr val="lt1"/>
                </a:solidFill>
              </a:defRPr>
            </a:lvl7pPr>
            <a:lvl8pPr lvl="7" algn="ctr">
              <a:spcBef>
                <a:spcPts val="0"/>
              </a:spcBef>
              <a:buClr>
                <a:schemeClr val="lt1"/>
              </a:buClr>
              <a:buSzPts val="1100"/>
              <a:buChar char="○"/>
              <a:defRPr>
                <a:solidFill>
                  <a:schemeClr val="lt1"/>
                </a:solidFill>
              </a:defRPr>
            </a:lvl8pPr>
            <a:lvl9pPr lvl="8" algn="ctr">
              <a:spcBef>
                <a:spcPts val="0"/>
              </a:spcBef>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rIns="91425" wrap="square" tIns="91425">
                <a:noAutofit/>
              </a:bodyPr>
              <a:lstStyle/>
              <a:p>
                <a:pPr indent="0" lvl="0" marL="0">
                  <a:spcBef>
                    <a:spcPts val="0"/>
                  </a:spcBef>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med" w="med" type="none"/>
            <a:tailEnd len="med" w="med" type="none"/>
          </a:ln>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300"/>
              <a:buFont typeface="Nunito"/>
              <a:buChar char="●"/>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9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jpg"/><Relationship Id="rId7"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rive.google.com/file/d/1p4cgnDHQH1wOVV7aE0KnBYPvjW0yj0OZ/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276" name="Shape 276"/>
        <p:cNvGrpSpPr/>
        <p:nvPr/>
      </p:nvGrpSpPr>
      <p:grpSpPr>
        <a:xfrm>
          <a:off x="0" y="0"/>
          <a:ext cx="0" cy="0"/>
          <a:chOff x="0" y="0"/>
          <a:chExt cx="0" cy="0"/>
        </a:xfrm>
      </p:grpSpPr>
      <p:sp>
        <p:nvSpPr>
          <p:cNvPr id="277" name="Shape 277"/>
          <p:cNvSpPr txBox="1"/>
          <p:nvPr>
            <p:ph type="ctrTitle"/>
          </p:nvPr>
        </p:nvSpPr>
        <p:spPr>
          <a:xfrm>
            <a:off x="824000" y="1613813"/>
            <a:ext cx="4255500" cy="1872900"/>
          </a:xfrm>
          <a:prstGeom prst="rect">
            <a:avLst/>
          </a:prstGeom>
        </p:spPr>
        <p:txBody>
          <a:bodyPr anchorCtr="0" anchor="ctr" bIns="91425" lIns="91425" rIns="91425" wrap="square" tIns="91425">
            <a:noAutofit/>
          </a:bodyPr>
          <a:lstStyle/>
          <a:p>
            <a:pPr indent="0" lvl="0" marL="0" rtl="0">
              <a:spcBef>
                <a:spcPts val="0"/>
              </a:spcBef>
              <a:buNone/>
            </a:pPr>
            <a:r>
              <a:rPr lang="en" sz="4800">
                <a:solidFill>
                  <a:srgbClr val="3C78D8"/>
                </a:solidFill>
              </a:rPr>
              <a:t>BASS &amp; V</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152400" y="591575"/>
            <a:ext cx="8839202" cy="32142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graphicFrame>
        <p:nvGraphicFramePr>
          <p:cNvPr id="353" name="Shape 353"/>
          <p:cNvGraphicFramePr/>
          <p:nvPr/>
        </p:nvGraphicFramePr>
        <p:xfrm>
          <a:off x="738550" y="623350"/>
          <a:ext cx="3000000" cy="3000000"/>
        </p:xfrm>
        <a:graphic>
          <a:graphicData uri="http://schemas.openxmlformats.org/drawingml/2006/table">
            <a:tbl>
              <a:tblPr>
                <a:noFill/>
                <a:tableStyleId>{DBBD3B52-3AB7-44DB-A2C8-364FE851C897}</a:tableStyleId>
              </a:tblPr>
              <a:tblGrid>
                <a:gridCol w="3726475"/>
                <a:gridCol w="3726475"/>
              </a:tblGrid>
              <a:tr h="689000">
                <a:tc>
                  <a:txBody>
                    <a:bodyPr>
                      <a:noAutofit/>
                    </a:bodyPr>
                    <a:lstStyle/>
                    <a:p>
                      <a:pPr indent="0" lvl="0" marL="0">
                        <a:spcBef>
                          <a:spcPts val="0"/>
                        </a:spcBef>
                        <a:buNone/>
                      </a:pPr>
                      <a:r>
                        <a:rPr lang="en">
                          <a:solidFill>
                            <a:srgbClr val="990000"/>
                          </a:solidFill>
                          <a:latin typeface="Impact"/>
                          <a:ea typeface="Impact"/>
                          <a:cs typeface="Impact"/>
                          <a:sym typeface="Impact"/>
                        </a:rPr>
                        <a:t>Easy</a:t>
                      </a:r>
                    </a:p>
                  </a:txBody>
                  <a:tcPr marT="91425" marB="91425" marR="91425" marL="91425"/>
                </a:tc>
                <a:tc>
                  <a:txBody>
                    <a:bodyPr>
                      <a:noAutofit/>
                    </a:bodyPr>
                    <a:lstStyle/>
                    <a:p>
                      <a:pPr indent="0" lvl="0" marL="0">
                        <a:spcBef>
                          <a:spcPts val="0"/>
                        </a:spcBef>
                        <a:buNone/>
                      </a:pPr>
                      <a:r>
                        <a:rPr lang="en">
                          <a:latin typeface="Impact"/>
                          <a:ea typeface="Impact"/>
                          <a:cs typeface="Impact"/>
                          <a:sym typeface="Impact"/>
                        </a:rPr>
                        <a:t>Difficulties</a:t>
                      </a:r>
                    </a:p>
                  </a:txBody>
                  <a:tcPr marT="91425" marB="91425" marR="91425" marL="91425"/>
                </a:tc>
              </a:tr>
              <a:tr h="689000">
                <a:tc>
                  <a:txBody>
                    <a:bodyPr>
                      <a:noAutofit/>
                    </a:bodyPr>
                    <a:lstStyle/>
                    <a:p>
                      <a:pPr indent="0" lvl="0" marL="0">
                        <a:spcBef>
                          <a:spcPts val="0"/>
                        </a:spcBef>
                        <a:buNone/>
                      </a:pPr>
                      <a:r>
                        <a:rPr lang="en"/>
                        <a:t>Django, HTML/CSS</a:t>
                      </a:r>
                    </a:p>
                  </a:txBody>
                  <a:tcPr marT="91425" marB="91425" marR="91425" marL="91425"/>
                </a:tc>
                <a:tc>
                  <a:txBody>
                    <a:bodyPr>
                      <a:noAutofit/>
                    </a:bodyPr>
                    <a:lstStyle/>
                    <a:p>
                      <a:pPr indent="0" lvl="0" marL="0">
                        <a:spcBef>
                          <a:spcPts val="0"/>
                        </a:spcBef>
                        <a:buNone/>
                      </a:pPr>
                      <a:r>
                        <a:rPr lang="en"/>
                        <a:t>Team Meetups/Team Communication.</a:t>
                      </a:r>
                    </a:p>
                  </a:txBody>
                  <a:tcPr marT="91425" marB="91425" marR="91425" marL="91425"/>
                </a:tc>
              </a:tr>
              <a:tr h="689000">
                <a:tc>
                  <a:txBody>
                    <a:bodyPr>
                      <a:noAutofit/>
                    </a:bodyPr>
                    <a:lstStyle/>
                    <a:p>
                      <a:pPr indent="0" lvl="0" marL="0">
                        <a:spcBef>
                          <a:spcPts val="0"/>
                        </a:spcBef>
                        <a:buNone/>
                      </a:pPr>
                      <a:r>
                        <a:rPr lang="en"/>
                        <a:t>Setting up the Framework</a:t>
                      </a:r>
                    </a:p>
                  </a:txBody>
                  <a:tcPr marT="91425" marB="91425" marR="91425" marL="91425"/>
                </a:tc>
                <a:tc>
                  <a:txBody>
                    <a:bodyPr>
                      <a:noAutofit/>
                    </a:bodyPr>
                    <a:lstStyle/>
                    <a:p>
                      <a:pPr indent="0" lvl="0" marL="0">
                        <a:spcBef>
                          <a:spcPts val="0"/>
                        </a:spcBef>
                        <a:buNone/>
                      </a:pPr>
                      <a:r>
                        <a:rPr lang="en"/>
                        <a:t>Had to modify our models several times.</a:t>
                      </a:r>
                    </a:p>
                  </a:txBody>
                  <a:tcPr marT="91425" marB="91425" marR="91425" marL="91425"/>
                </a:tc>
              </a:tr>
              <a:tr h="689000">
                <a:tc>
                  <a:txBody>
                    <a:bodyPr>
                      <a:noAutofit/>
                    </a:bodyPr>
                    <a:lstStyle/>
                    <a:p>
                      <a:pPr indent="0" lvl="0" marL="0">
                        <a:spcBef>
                          <a:spcPts val="0"/>
                        </a:spcBef>
                        <a:buNone/>
                      </a:pPr>
                      <a:r>
                        <a:t/>
                      </a:r>
                      <a:endParaRPr/>
                    </a:p>
                  </a:txBody>
                  <a:tcPr marT="91425" marB="91425" marR="91425" marL="91425"/>
                </a:tc>
                <a:tc>
                  <a:txBody>
                    <a:bodyPr>
                      <a:noAutofit/>
                    </a:bodyPr>
                    <a:lstStyle/>
                    <a:p>
                      <a:pPr indent="0" lvl="0" marL="0">
                        <a:spcBef>
                          <a:spcPts val="0"/>
                        </a:spcBef>
                        <a:buNone/>
                      </a:pPr>
                      <a:r>
                        <a:rPr lang="en"/>
                        <a:t>Getting the forms to connect.</a:t>
                      </a: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1303800" y="598575"/>
            <a:ext cx="7030500" cy="999300"/>
          </a:xfrm>
          <a:prstGeom prst="rect">
            <a:avLst/>
          </a:prstGeom>
        </p:spPr>
        <p:txBody>
          <a:bodyPr anchorCtr="0" anchor="t" bIns="91425" lIns="91425" rIns="91425" wrap="square" tIns="91425">
            <a:noAutofit/>
          </a:bodyPr>
          <a:lstStyle/>
          <a:p>
            <a:pPr indent="0" lvl="0" marL="0">
              <a:spcBef>
                <a:spcPts val="0"/>
              </a:spcBef>
              <a:buNone/>
            </a:pPr>
            <a:r>
              <a:rPr lang="en">
                <a:solidFill>
                  <a:srgbClr val="990000"/>
                </a:solidFill>
              </a:rPr>
              <a:t>Future Work</a:t>
            </a:r>
          </a:p>
        </p:txBody>
      </p:sp>
      <p:sp>
        <p:nvSpPr>
          <p:cNvPr id="359" name="Shape 359"/>
          <p:cNvSpPr txBox="1"/>
          <p:nvPr>
            <p:ph idx="1" type="body"/>
          </p:nvPr>
        </p:nvSpPr>
        <p:spPr>
          <a:xfrm>
            <a:off x="1303800" y="1750300"/>
            <a:ext cx="7030500" cy="27813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AutoNum type="arabicPeriod"/>
            </a:pPr>
            <a:r>
              <a:rPr lang="en" sz="1800"/>
              <a:t>Add Profiles for TA’s and Professors.</a:t>
            </a:r>
          </a:p>
          <a:p>
            <a:pPr indent="-342900" lvl="0" marL="457200" rtl="0">
              <a:spcBef>
                <a:spcPts val="0"/>
              </a:spcBef>
              <a:spcAft>
                <a:spcPts val="0"/>
              </a:spcAft>
              <a:buSzPts val="1800"/>
              <a:buAutoNum type="arabicPeriod"/>
            </a:pPr>
            <a:r>
              <a:rPr lang="en" sz="1800"/>
              <a:t>Make the charts Dynamic</a:t>
            </a:r>
          </a:p>
          <a:p>
            <a:pPr indent="-342900" lvl="0" marL="457200" rtl="0">
              <a:spcBef>
                <a:spcPts val="0"/>
              </a:spcBef>
              <a:spcAft>
                <a:spcPts val="0"/>
              </a:spcAft>
              <a:buSzPts val="1800"/>
              <a:buAutoNum type="arabicPeriod"/>
            </a:pPr>
            <a:r>
              <a:rPr lang="en" sz="1800"/>
              <a:t>Make a UI so that the Professors can add TA’s on their own.</a:t>
            </a:r>
          </a:p>
          <a:p>
            <a:pPr indent="-342900" lvl="0" marL="457200">
              <a:spcBef>
                <a:spcPts val="0"/>
              </a:spcBef>
              <a:buSzPts val="1800"/>
              <a:buAutoNum type="arabicPeriod"/>
            </a:pPr>
            <a:r>
              <a:rPr lang="en" sz="1800"/>
              <a:t>Have more features like Message Communication as, as of now we can only make changes to the assignments and that show up in the updates.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Shape 364"/>
          <p:cNvPicPr preferRelativeResize="0"/>
          <p:nvPr/>
        </p:nvPicPr>
        <p:blipFill>
          <a:blip r:embed="rId3">
            <a:alphaModFix/>
          </a:blip>
          <a:stretch>
            <a:fillRect/>
          </a:stretch>
        </p:blipFill>
        <p:spPr>
          <a:xfrm>
            <a:off x="-595204" y="17600"/>
            <a:ext cx="9739204" cy="512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p:nvPr/>
        </p:nvSpPr>
        <p:spPr>
          <a:xfrm>
            <a:off x="0" y="0"/>
            <a:ext cx="9161100" cy="24846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83" name="Shape 283"/>
          <p:cNvSpPr txBox="1"/>
          <p:nvPr>
            <p:ph idx="4294967295" type="title"/>
          </p:nvPr>
        </p:nvSpPr>
        <p:spPr>
          <a:xfrm>
            <a:off x="311700" y="220100"/>
            <a:ext cx="8520600" cy="1012200"/>
          </a:xfrm>
          <a:prstGeom prst="rect">
            <a:avLst/>
          </a:prstGeom>
        </p:spPr>
        <p:txBody>
          <a:bodyPr anchorCtr="0" anchor="t" bIns="91425" lIns="91425" rIns="91425" wrap="square" tIns="91425">
            <a:noAutofit/>
          </a:bodyPr>
          <a:lstStyle/>
          <a:p>
            <a:pPr indent="0" lvl="0" marL="0" rtl="0" algn="ctr">
              <a:spcBef>
                <a:spcPts val="0"/>
              </a:spcBef>
              <a:spcAft>
                <a:spcPts val="400"/>
              </a:spcAft>
              <a:buNone/>
            </a:pPr>
            <a:r>
              <a:rPr lang="en"/>
              <a:t>BASS &amp; V</a:t>
            </a:r>
          </a:p>
        </p:txBody>
      </p:sp>
      <p:sp>
        <p:nvSpPr>
          <p:cNvPr id="284" name="Shape 284"/>
          <p:cNvSpPr txBox="1"/>
          <p:nvPr>
            <p:ph idx="4294967295" type="title"/>
          </p:nvPr>
        </p:nvSpPr>
        <p:spPr>
          <a:xfrm>
            <a:off x="196725" y="3268050"/>
            <a:ext cx="13995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Salem Couja</a:t>
            </a:r>
          </a:p>
        </p:txBody>
      </p:sp>
      <p:sp>
        <p:nvSpPr>
          <p:cNvPr id="285" name="Shape 285"/>
          <p:cNvSpPr txBox="1"/>
          <p:nvPr>
            <p:ph idx="4294967295" type="title"/>
          </p:nvPr>
        </p:nvSpPr>
        <p:spPr>
          <a:xfrm>
            <a:off x="1620687" y="3268050"/>
            <a:ext cx="17478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Ani Gevorgyan</a:t>
            </a:r>
          </a:p>
        </p:txBody>
      </p:sp>
      <p:sp>
        <p:nvSpPr>
          <p:cNvPr id="286" name="Shape 286"/>
          <p:cNvSpPr txBox="1"/>
          <p:nvPr>
            <p:ph idx="4294967295" type="title"/>
          </p:nvPr>
        </p:nvSpPr>
        <p:spPr>
          <a:xfrm>
            <a:off x="5182829" y="3075094"/>
            <a:ext cx="20223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Vincent Tran</a:t>
            </a:r>
          </a:p>
        </p:txBody>
      </p:sp>
      <p:sp>
        <p:nvSpPr>
          <p:cNvPr id="287" name="Shape 287"/>
          <p:cNvSpPr txBox="1"/>
          <p:nvPr>
            <p:ph idx="4294967295" type="title"/>
          </p:nvPr>
        </p:nvSpPr>
        <p:spPr>
          <a:xfrm>
            <a:off x="7086024" y="3047800"/>
            <a:ext cx="1821900" cy="578700"/>
          </a:xfrm>
          <a:prstGeom prst="rect">
            <a:avLst/>
          </a:prstGeom>
        </p:spPr>
        <p:txBody>
          <a:bodyPr anchorCtr="0" anchor="b" bIns="91425" lIns="91425" rIns="91425" wrap="square" tIns="91425">
            <a:noAutofit/>
          </a:bodyPr>
          <a:lstStyle/>
          <a:p>
            <a:pPr indent="0" lvl="0" marL="0" rtl="0" algn="ctr">
              <a:spcBef>
                <a:spcPts val="0"/>
              </a:spcBef>
              <a:buNone/>
            </a:pPr>
            <a:r>
              <a:rPr lang="en" sz="1800">
                <a:solidFill>
                  <a:schemeClr val="dk1"/>
                </a:solidFill>
              </a:rPr>
              <a:t>Shivangi Singh</a:t>
            </a:r>
          </a:p>
        </p:txBody>
      </p:sp>
      <p:sp>
        <p:nvSpPr>
          <p:cNvPr id="288" name="Shape 288"/>
          <p:cNvSpPr txBox="1"/>
          <p:nvPr>
            <p:ph idx="4294967295" type="body"/>
          </p:nvPr>
        </p:nvSpPr>
        <p:spPr>
          <a:xfrm>
            <a:off x="6885590" y="3572413"/>
            <a:ext cx="2022300" cy="1153800"/>
          </a:xfrm>
          <a:prstGeom prst="rect">
            <a:avLst/>
          </a:prstGeom>
        </p:spPr>
        <p:txBody>
          <a:bodyPr anchorCtr="0" anchor="t" bIns="91425" lIns="91425" rIns="91425" wrap="square" tIns="91425">
            <a:noAutofit/>
          </a:bodyPr>
          <a:lstStyle/>
          <a:p>
            <a:pPr indent="0" lvl="0" marL="0" rtl="0" algn="l">
              <a:spcBef>
                <a:spcPts val="0"/>
              </a:spcBef>
              <a:buNone/>
            </a:pPr>
            <a:r>
              <a:t/>
            </a:r>
            <a:endParaRPr sz="1200"/>
          </a:p>
          <a:p>
            <a:pPr indent="0" lvl="0" marL="0" rtl="0" algn="ctr">
              <a:spcBef>
                <a:spcPts val="0"/>
              </a:spcBef>
              <a:buNone/>
            </a:pPr>
            <a:r>
              <a:t/>
            </a:r>
            <a:endParaRPr sz="1200"/>
          </a:p>
        </p:txBody>
      </p:sp>
      <p:pic>
        <p:nvPicPr>
          <p:cNvPr id="289" name="Shape 289"/>
          <p:cNvPicPr preferRelativeResize="0"/>
          <p:nvPr/>
        </p:nvPicPr>
        <p:blipFill>
          <a:blip r:embed="rId3">
            <a:alphaModFix/>
          </a:blip>
          <a:stretch>
            <a:fillRect/>
          </a:stretch>
        </p:blipFill>
        <p:spPr>
          <a:xfrm>
            <a:off x="5274925" y="1468098"/>
            <a:ext cx="1517151" cy="1595249"/>
          </a:xfrm>
          <a:prstGeom prst="rect">
            <a:avLst/>
          </a:prstGeom>
          <a:noFill/>
          <a:ln>
            <a:noFill/>
          </a:ln>
        </p:spPr>
      </p:pic>
      <p:pic>
        <p:nvPicPr>
          <p:cNvPr id="290" name="Shape 290"/>
          <p:cNvPicPr preferRelativeResize="0"/>
          <p:nvPr/>
        </p:nvPicPr>
        <p:blipFill>
          <a:blip r:embed="rId4">
            <a:alphaModFix/>
          </a:blip>
          <a:stretch>
            <a:fillRect/>
          </a:stretch>
        </p:blipFill>
        <p:spPr>
          <a:xfrm>
            <a:off x="7086025" y="1479850"/>
            <a:ext cx="1606099" cy="1595250"/>
          </a:xfrm>
          <a:prstGeom prst="rect">
            <a:avLst/>
          </a:prstGeom>
          <a:noFill/>
          <a:ln>
            <a:noFill/>
          </a:ln>
        </p:spPr>
      </p:pic>
      <p:pic>
        <p:nvPicPr>
          <p:cNvPr id="291" name="Shape 291"/>
          <p:cNvPicPr preferRelativeResize="0"/>
          <p:nvPr/>
        </p:nvPicPr>
        <p:blipFill>
          <a:blip r:embed="rId5">
            <a:alphaModFix/>
          </a:blip>
          <a:stretch>
            <a:fillRect/>
          </a:stretch>
        </p:blipFill>
        <p:spPr>
          <a:xfrm>
            <a:off x="3386025" y="1452550"/>
            <a:ext cx="1697224" cy="1595249"/>
          </a:xfrm>
          <a:prstGeom prst="rect">
            <a:avLst/>
          </a:prstGeom>
          <a:noFill/>
          <a:ln>
            <a:noFill/>
          </a:ln>
        </p:spPr>
      </p:pic>
      <p:sp>
        <p:nvSpPr>
          <p:cNvPr id="292" name="Shape 292"/>
          <p:cNvSpPr txBox="1"/>
          <p:nvPr/>
        </p:nvSpPr>
        <p:spPr>
          <a:xfrm>
            <a:off x="3517100" y="3195850"/>
            <a:ext cx="1517100" cy="282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1800">
                <a:solidFill>
                  <a:schemeClr val="dk1"/>
                </a:solidFill>
                <a:latin typeface="Maven Pro"/>
                <a:ea typeface="Maven Pro"/>
                <a:cs typeface="Maven Pro"/>
                <a:sym typeface="Maven Pro"/>
              </a:rPr>
              <a:t>Brendon Delgado</a:t>
            </a:r>
          </a:p>
        </p:txBody>
      </p:sp>
      <p:pic>
        <p:nvPicPr>
          <p:cNvPr id="293" name="Shape 293"/>
          <p:cNvPicPr preferRelativeResize="0"/>
          <p:nvPr/>
        </p:nvPicPr>
        <p:blipFill rotWithShape="1">
          <a:blip r:embed="rId6">
            <a:alphaModFix/>
          </a:blip>
          <a:srcRect b="-5009" l="0" r="35283" t="5009"/>
          <a:stretch/>
        </p:blipFill>
        <p:spPr>
          <a:xfrm>
            <a:off x="86050" y="1468101"/>
            <a:ext cx="1517102" cy="1656549"/>
          </a:xfrm>
          <a:prstGeom prst="rect">
            <a:avLst/>
          </a:prstGeom>
          <a:noFill/>
          <a:ln>
            <a:noFill/>
          </a:ln>
        </p:spPr>
      </p:pic>
      <p:pic>
        <p:nvPicPr>
          <p:cNvPr id="294" name="Shape 294"/>
          <p:cNvPicPr preferRelativeResize="0"/>
          <p:nvPr/>
        </p:nvPicPr>
        <p:blipFill rotWithShape="1">
          <a:blip r:embed="rId7">
            <a:alphaModFix/>
          </a:blip>
          <a:srcRect b="18071" l="10719" r="16994" t="9642"/>
          <a:stretch/>
        </p:blipFill>
        <p:spPr>
          <a:xfrm>
            <a:off x="1717413" y="1452550"/>
            <a:ext cx="1554347" cy="1595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98" name="Shape 298"/>
        <p:cNvGrpSpPr/>
        <p:nvPr/>
      </p:nvGrpSpPr>
      <p:grpSpPr>
        <a:xfrm>
          <a:off x="0" y="0"/>
          <a:ext cx="0" cy="0"/>
          <a:chOff x="0" y="0"/>
          <a:chExt cx="0" cy="0"/>
        </a:xfrm>
      </p:grpSpPr>
      <p:sp>
        <p:nvSpPr>
          <p:cNvPr id="299" name="Shape 299" title="1512444637.mp4">
            <a:hlinkClick r:id="rId3"/>
          </p:cNvPr>
          <p:cNvSpPr/>
          <p:nvPr/>
        </p:nvSpPr>
        <p:spPr>
          <a:xfrm>
            <a:off x="0" y="0"/>
            <a:ext cx="9144000" cy="5143500"/>
          </a:xfrm>
          <a:prstGeom prst="rect">
            <a:avLst/>
          </a:prstGeom>
          <a:no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descr="Closeup from the side of a hand pushing a knob on an audio mixer" id="304" name="Shape 304"/>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305" name="Shape 305"/>
          <p:cNvSpPr txBox="1"/>
          <p:nvPr>
            <p:ph type="title"/>
          </p:nvPr>
        </p:nvSpPr>
        <p:spPr>
          <a:xfrm>
            <a:off x="265500" y="905875"/>
            <a:ext cx="3517800" cy="1224000"/>
          </a:xfrm>
          <a:prstGeom prst="rect">
            <a:avLst/>
          </a:prstGeom>
        </p:spPr>
        <p:txBody>
          <a:bodyPr anchorCtr="0" anchor="ctr" bIns="91425" lIns="91425" rIns="91425" wrap="square" tIns="91425">
            <a:noAutofit/>
          </a:bodyPr>
          <a:lstStyle/>
          <a:p>
            <a:pPr indent="0" lvl="0" marL="0" rtl="0">
              <a:spcBef>
                <a:spcPts val="0"/>
              </a:spcBef>
              <a:buNone/>
            </a:pPr>
            <a:r>
              <a:rPr lang="en" sz="6000">
                <a:solidFill>
                  <a:schemeClr val="lt1"/>
                </a:solidFill>
              </a:rPr>
              <a:t>TA &amp;Co.</a:t>
            </a:r>
          </a:p>
        </p:txBody>
      </p:sp>
      <p:sp>
        <p:nvSpPr>
          <p:cNvPr id="306" name="Shape 306"/>
          <p:cNvSpPr txBox="1"/>
          <p:nvPr>
            <p:ph idx="2" type="body"/>
          </p:nvPr>
        </p:nvSpPr>
        <p:spPr>
          <a:xfrm>
            <a:off x="4903700" y="661000"/>
            <a:ext cx="3430500" cy="3870600"/>
          </a:xfrm>
          <a:prstGeom prst="rect">
            <a:avLst/>
          </a:prstGeom>
        </p:spPr>
        <p:txBody>
          <a:bodyPr anchorCtr="0" anchor="t" bIns="91425" lIns="91425" rIns="91425" wrap="square" tIns="91425">
            <a:noAutofit/>
          </a:bodyPr>
          <a:lstStyle/>
          <a:p>
            <a:pPr indent="0" lvl="0" marL="0" rtl="0">
              <a:spcBef>
                <a:spcPts val="0"/>
              </a:spcBef>
              <a:buNone/>
            </a:pPr>
            <a:r>
              <a:rPr lang="en" sz="2400"/>
              <a:t>Show how you solve the problem you identified.</a:t>
            </a:r>
          </a:p>
          <a:p>
            <a:pPr indent="0" lvl="0" marL="0" rtl="0">
              <a:spcBef>
                <a:spcPts val="0"/>
              </a:spcBef>
              <a:buNone/>
            </a:pPr>
            <a:r>
              <a:rPr lang="en" sz="2400"/>
              <a:t>What will be different when the problem is solved (by you)?</a:t>
            </a:r>
          </a:p>
        </p:txBody>
      </p:sp>
      <p:pic>
        <p:nvPicPr>
          <p:cNvPr id="307" name="Shape 307"/>
          <p:cNvPicPr preferRelativeResize="0"/>
          <p:nvPr/>
        </p:nvPicPr>
        <p:blipFill>
          <a:blip r:embed="rId4">
            <a:alphaModFix/>
          </a:blip>
          <a:stretch>
            <a:fillRect/>
          </a:stretch>
        </p:blipFill>
        <p:spPr>
          <a:xfrm>
            <a:off x="4734209" y="687009"/>
            <a:ext cx="3769500" cy="376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311" name="Shape 311"/>
        <p:cNvGrpSpPr/>
        <p:nvPr/>
      </p:nvGrpSpPr>
      <p:grpSpPr>
        <a:xfrm>
          <a:off x="0" y="0"/>
          <a:ext cx="0" cy="0"/>
          <a:chOff x="0" y="0"/>
          <a:chExt cx="0" cy="0"/>
        </a:xfrm>
      </p:grpSpPr>
      <p:sp>
        <p:nvSpPr>
          <p:cNvPr id="312" name="Shape 312"/>
          <p:cNvSpPr txBox="1"/>
          <p:nvPr>
            <p:ph type="title"/>
          </p:nvPr>
        </p:nvSpPr>
        <p:spPr>
          <a:xfrm>
            <a:off x="1303800" y="598575"/>
            <a:ext cx="6815100" cy="3256800"/>
          </a:xfrm>
          <a:prstGeom prst="rect">
            <a:avLst/>
          </a:prstGeom>
        </p:spPr>
        <p:txBody>
          <a:bodyPr anchorCtr="0" anchor="t" bIns="91425" lIns="91425" rIns="91425" wrap="square" tIns="91425">
            <a:noAutofit/>
          </a:bodyPr>
          <a:lstStyle/>
          <a:p>
            <a:pPr indent="0" lvl="0" marL="0">
              <a:spcBef>
                <a:spcPts val="0"/>
              </a:spcBef>
              <a:buNone/>
            </a:pPr>
            <a:r>
              <a:rPr lang="en"/>
              <a:t>Our Application is specifically designed for Teaching Assistants and Professors, but it can be customized for any  organization for group communication and task assignments.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303800" y="598575"/>
            <a:ext cx="7030500" cy="999300"/>
          </a:xfrm>
          <a:prstGeom prst="rect">
            <a:avLst/>
          </a:prstGeom>
        </p:spPr>
        <p:txBody>
          <a:bodyPr anchorCtr="0" anchor="t" bIns="91425" lIns="91425" rIns="91425" wrap="square" tIns="91425">
            <a:noAutofit/>
          </a:bodyPr>
          <a:lstStyle/>
          <a:p>
            <a:pPr indent="0" lvl="0" marL="0">
              <a:spcBef>
                <a:spcPts val="0"/>
              </a:spcBef>
              <a:buNone/>
            </a:pPr>
            <a:r>
              <a:rPr lang="en"/>
              <a:t>Framework:</a:t>
            </a:r>
          </a:p>
        </p:txBody>
      </p:sp>
      <p:sp>
        <p:nvSpPr>
          <p:cNvPr id="318" name="Shape 318"/>
          <p:cNvSpPr txBox="1"/>
          <p:nvPr>
            <p:ph type="title"/>
          </p:nvPr>
        </p:nvSpPr>
        <p:spPr>
          <a:xfrm>
            <a:off x="976112" y="1628274"/>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700">
                <a:solidFill>
                  <a:schemeClr val="dk1"/>
                </a:solidFill>
              </a:rPr>
              <a:t>FrontEnd</a:t>
            </a:r>
          </a:p>
        </p:txBody>
      </p:sp>
      <p:sp>
        <p:nvSpPr>
          <p:cNvPr id="319" name="Shape 319"/>
          <p:cNvSpPr txBox="1"/>
          <p:nvPr>
            <p:ph idx="1" type="body"/>
          </p:nvPr>
        </p:nvSpPr>
        <p:spPr>
          <a:xfrm>
            <a:off x="976112" y="2050763"/>
            <a:ext cx="1814100" cy="578700"/>
          </a:xfrm>
          <a:prstGeom prst="rect">
            <a:avLst/>
          </a:prstGeom>
        </p:spPr>
        <p:txBody>
          <a:bodyPr anchorCtr="0" anchor="t" bIns="91425" lIns="91425" rIns="91425" wrap="square" tIns="91425">
            <a:noAutofit/>
          </a:bodyPr>
          <a:lstStyle/>
          <a:p>
            <a:pPr indent="0" lvl="0" marL="0">
              <a:spcBef>
                <a:spcPts val="0"/>
              </a:spcBef>
              <a:buNone/>
            </a:pPr>
            <a:r>
              <a:rPr b="1" lang="en" sz="1200"/>
              <a:t>BootStrap</a:t>
            </a:r>
          </a:p>
          <a:p>
            <a:pPr indent="0" lvl="0" marL="0">
              <a:spcBef>
                <a:spcPts val="0"/>
              </a:spcBef>
              <a:buNone/>
            </a:pPr>
            <a:r>
              <a:rPr b="1" lang="en" sz="1200"/>
              <a:t>HTML</a:t>
            </a:r>
          </a:p>
          <a:p>
            <a:pPr indent="0" lvl="0" marL="0">
              <a:spcBef>
                <a:spcPts val="0"/>
              </a:spcBef>
              <a:buNone/>
            </a:pPr>
            <a:r>
              <a:rPr b="1" lang="en" sz="1200"/>
              <a:t>CSS</a:t>
            </a:r>
          </a:p>
          <a:p>
            <a:pPr indent="0" lvl="0" marL="0" rtl="0">
              <a:spcBef>
                <a:spcPts val="0"/>
              </a:spcBef>
              <a:buNone/>
            </a:pPr>
            <a:r>
              <a:rPr b="1" lang="en" sz="1200"/>
              <a:t>JavaScript</a:t>
            </a:r>
          </a:p>
        </p:txBody>
      </p:sp>
      <p:sp>
        <p:nvSpPr>
          <p:cNvPr id="320" name="Shape 320"/>
          <p:cNvSpPr txBox="1"/>
          <p:nvPr>
            <p:ph type="title"/>
          </p:nvPr>
        </p:nvSpPr>
        <p:spPr>
          <a:xfrm>
            <a:off x="5860562" y="1661001"/>
            <a:ext cx="1814100" cy="392100"/>
          </a:xfrm>
          <a:prstGeom prst="rect">
            <a:avLst/>
          </a:prstGeom>
        </p:spPr>
        <p:txBody>
          <a:bodyPr anchorCtr="0" anchor="ctr" bIns="91425" lIns="91425" rIns="91425" wrap="square" tIns="91425">
            <a:noAutofit/>
          </a:bodyPr>
          <a:lstStyle/>
          <a:p>
            <a:pPr indent="0" lvl="0" marL="0" rtl="0">
              <a:spcBef>
                <a:spcPts val="0"/>
              </a:spcBef>
              <a:buNone/>
            </a:pPr>
            <a:r>
              <a:rPr lang="en" sz="1700">
                <a:solidFill>
                  <a:schemeClr val="dk1"/>
                </a:solidFill>
              </a:rPr>
              <a:t>BackEnd</a:t>
            </a:r>
          </a:p>
        </p:txBody>
      </p:sp>
      <p:sp>
        <p:nvSpPr>
          <p:cNvPr id="321" name="Shape 321"/>
          <p:cNvSpPr txBox="1"/>
          <p:nvPr>
            <p:ph idx="1" type="body"/>
          </p:nvPr>
        </p:nvSpPr>
        <p:spPr>
          <a:xfrm>
            <a:off x="6108250" y="2116224"/>
            <a:ext cx="1814100" cy="1038600"/>
          </a:xfrm>
          <a:prstGeom prst="rect">
            <a:avLst/>
          </a:prstGeom>
        </p:spPr>
        <p:txBody>
          <a:bodyPr anchorCtr="0" anchor="t" bIns="91425" lIns="91425" rIns="91425" wrap="square" tIns="91425">
            <a:noAutofit/>
          </a:bodyPr>
          <a:lstStyle/>
          <a:p>
            <a:pPr indent="0" lvl="0" marL="0">
              <a:spcBef>
                <a:spcPts val="0"/>
              </a:spcBef>
              <a:buNone/>
            </a:pPr>
            <a:r>
              <a:rPr b="1" lang="en" sz="1200"/>
              <a:t>Django</a:t>
            </a:r>
          </a:p>
          <a:p>
            <a:pPr indent="0" lvl="0" marL="0" rtl="0">
              <a:spcBef>
                <a:spcPts val="0"/>
              </a:spcBef>
              <a:buNone/>
            </a:pPr>
            <a:r>
              <a:rPr b="1" lang="en" sz="1200"/>
              <a:t>Python</a:t>
            </a:r>
          </a:p>
        </p:txBody>
      </p:sp>
      <p:pic>
        <p:nvPicPr>
          <p:cNvPr id="322" name="Shape 322"/>
          <p:cNvPicPr preferRelativeResize="0"/>
          <p:nvPr/>
        </p:nvPicPr>
        <p:blipFill>
          <a:blip r:embed="rId3">
            <a:alphaModFix/>
          </a:blip>
          <a:stretch>
            <a:fillRect/>
          </a:stretch>
        </p:blipFill>
        <p:spPr>
          <a:xfrm>
            <a:off x="3057448" y="1661012"/>
            <a:ext cx="1547090" cy="836950"/>
          </a:xfrm>
          <a:prstGeom prst="rect">
            <a:avLst/>
          </a:prstGeom>
          <a:noFill/>
          <a:ln>
            <a:noFill/>
          </a:ln>
        </p:spPr>
      </p:pic>
      <p:pic>
        <p:nvPicPr>
          <p:cNvPr id="323" name="Shape 323"/>
          <p:cNvPicPr preferRelativeResize="0"/>
          <p:nvPr/>
        </p:nvPicPr>
        <p:blipFill>
          <a:blip r:embed="rId4">
            <a:alphaModFix/>
          </a:blip>
          <a:stretch>
            <a:fillRect/>
          </a:stretch>
        </p:blipFill>
        <p:spPr>
          <a:xfrm>
            <a:off x="3057450" y="2960700"/>
            <a:ext cx="1547076" cy="1547076"/>
          </a:xfrm>
          <a:prstGeom prst="rect">
            <a:avLst/>
          </a:prstGeom>
          <a:noFill/>
          <a:ln>
            <a:noFill/>
          </a:ln>
        </p:spPr>
      </p:pic>
      <p:pic>
        <p:nvPicPr>
          <p:cNvPr id="324" name="Shape 324"/>
          <p:cNvPicPr preferRelativeResize="0"/>
          <p:nvPr/>
        </p:nvPicPr>
        <p:blipFill>
          <a:blip r:embed="rId5">
            <a:alphaModFix/>
          </a:blip>
          <a:stretch>
            <a:fillRect/>
          </a:stretch>
        </p:blipFill>
        <p:spPr>
          <a:xfrm>
            <a:off x="6990725" y="0"/>
            <a:ext cx="2095500"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1303800" y="598575"/>
            <a:ext cx="7030500" cy="9993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30" name="Shape 330"/>
          <p:cNvSpPr txBox="1"/>
          <p:nvPr>
            <p:ph idx="1" type="body"/>
          </p:nvPr>
        </p:nvSpPr>
        <p:spPr>
          <a:xfrm>
            <a:off x="1303800" y="1990050"/>
            <a:ext cx="7030500" cy="25416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331" name="Shape 331"/>
          <p:cNvPicPr preferRelativeResize="0"/>
          <p:nvPr/>
        </p:nvPicPr>
        <p:blipFill>
          <a:blip r:embed="rId3">
            <a:alphaModFix/>
          </a:blip>
          <a:stretch>
            <a:fillRect/>
          </a:stretch>
        </p:blipFill>
        <p:spPr>
          <a:xfrm>
            <a:off x="0" y="136555"/>
            <a:ext cx="9144002" cy="50069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949300" y="117275"/>
            <a:ext cx="6874849" cy="5026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209400" y="179825"/>
            <a:ext cx="8326978" cy="4519702"/>
          </a:xfrm>
          <a:prstGeom prst="rect">
            <a:avLst/>
          </a:prstGeom>
          <a:noFill/>
          <a:ln>
            <a:noFill/>
          </a:ln>
        </p:spPr>
      </p:pic>
      <p:sp>
        <p:nvSpPr>
          <p:cNvPr id="342" name="Shape 342"/>
          <p:cNvSpPr/>
          <p:nvPr/>
        </p:nvSpPr>
        <p:spPr>
          <a:xfrm>
            <a:off x="7212625" y="3032475"/>
            <a:ext cx="695400" cy="561300"/>
          </a:xfrm>
          <a:prstGeom prst="ellipse">
            <a:avLst/>
          </a:prstGeom>
          <a:noFill/>
          <a:ln cap="flat" cmpd="sng" w="9525">
            <a:solidFill>
              <a:srgbClr val="E06666"/>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3" name="Shape 343"/>
          <p:cNvSpPr txBox="1"/>
          <p:nvPr/>
        </p:nvSpPr>
        <p:spPr>
          <a:xfrm>
            <a:off x="6818900" y="3585375"/>
            <a:ext cx="1239900" cy="703800"/>
          </a:xfrm>
          <a:prstGeom prst="rect">
            <a:avLst/>
          </a:prstGeom>
          <a:noFill/>
          <a:ln>
            <a:noFill/>
          </a:ln>
        </p:spPr>
        <p:txBody>
          <a:bodyPr anchorCtr="0" anchor="t" bIns="91425" lIns="91425" rIns="91425" wrap="square" tIns="91425">
            <a:noAutofit/>
          </a:bodyPr>
          <a:lstStyle/>
          <a:p>
            <a:pPr indent="0" lvl="0" marL="0">
              <a:spcBef>
                <a:spcPts val="0"/>
              </a:spcBef>
              <a:buNone/>
            </a:pPr>
            <a:r>
              <a:rPr lang="en"/>
              <a:t>Add/ Delete Assignments on the go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